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93" r:id="rId3"/>
    <p:sldId id="291" r:id="rId4"/>
    <p:sldId id="296" r:id="rId5"/>
    <p:sldId id="292" r:id="rId6"/>
    <p:sldId id="294" r:id="rId7"/>
    <p:sldId id="295" r:id="rId8"/>
    <p:sldId id="298" r:id="rId9"/>
    <p:sldId id="297" r:id="rId10"/>
    <p:sldId id="299" r:id="rId11"/>
    <p:sldId id="300" r:id="rId12"/>
    <p:sldId id="301" r:id="rId13"/>
    <p:sldId id="302" r:id="rId14"/>
    <p:sldId id="303" r:id="rId15"/>
    <p:sldId id="304" r:id="rId16"/>
    <p:sldId id="258" r:id="rId17"/>
    <p:sldId id="305" r:id="rId18"/>
    <p:sldId id="306" r:id="rId19"/>
    <p:sldId id="281" r:id="rId20"/>
    <p:sldId id="282" r:id="rId21"/>
    <p:sldId id="283" r:id="rId22"/>
    <p:sldId id="284" r:id="rId23"/>
    <p:sldId id="257" r:id="rId24"/>
    <p:sldId id="259" r:id="rId25"/>
    <p:sldId id="260" r:id="rId26"/>
    <p:sldId id="261" r:id="rId27"/>
    <p:sldId id="262" r:id="rId28"/>
    <p:sldId id="263" r:id="rId29"/>
    <p:sldId id="264" r:id="rId30"/>
    <p:sldId id="285" r:id="rId31"/>
    <p:sldId id="307" r:id="rId32"/>
    <p:sldId id="272" r:id="rId33"/>
    <p:sldId id="273" r:id="rId34"/>
    <p:sldId id="274" r:id="rId35"/>
    <p:sldId id="308" r:id="rId36"/>
    <p:sldId id="276" r:id="rId37"/>
    <p:sldId id="277" r:id="rId38"/>
    <p:sldId id="278" r:id="rId39"/>
    <p:sldId id="288" r:id="rId40"/>
    <p:sldId id="289" r:id="rId41"/>
    <p:sldId id="279" r:id="rId42"/>
    <p:sldId id="271" r:id="rId43"/>
    <p:sldId id="290" r:id="rId44"/>
    <p:sldId id="265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C1C5A"/>
    <a:srgbClr val="31994C"/>
    <a:srgbClr val="D41A61"/>
    <a:srgbClr val="BDA035"/>
    <a:srgbClr val="277B3D"/>
    <a:srgbClr val="0D1EBD"/>
    <a:srgbClr val="D71F61"/>
    <a:srgbClr val="102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822" autoAdjust="0"/>
  </p:normalViewPr>
  <p:slideViewPr>
    <p:cSldViewPr>
      <p:cViewPr varScale="1">
        <p:scale>
          <a:sx n="74" d="100"/>
          <a:sy n="74" d="100"/>
        </p:scale>
        <p:origin x="16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3EEC-4B79-4805-8F71-A9285362FFDE}" type="datetimeFigureOut">
              <a:rPr lang="pt-BR" smtClean="0"/>
              <a:t>28/11/2018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C133B-4672-46A7-B6B8-D7E0A201D0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27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133B-4672-46A7-B6B8-D7E0A201D06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289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SEGURANÇA COMO VALOR CENTRAL.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133B-4672-46A7-B6B8-D7E0A201D069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18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133B-4672-46A7-B6B8-D7E0A201D069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81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9262-838D-4E66-8580-838D142E9431}" type="datetimeFigureOut">
              <a:rPr lang="pt-BR" smtClean="0"/>
              <a:t>28/11/2018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D5A-B366-49D5-B389-D5DC54F95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52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9262-838D-4E66-8580-838D142E9431}" type="datetimeFigureOut">
              <a:rPr lang="pt-BR" smtClean="0"/>
              <a:t>28/11/2018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D5A-B366-49D5-B389-D5DC54F95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89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9262-838D-4E66-8580-838D142E9431}" type="datetimeFigureOut">
              <a:rPr lang="pt-BR" smtClean="0"/>
              <a:t>28/11/2018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D5A-B366-49D5-B389-D5DC54F95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14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9262-838D-4E66-8580-838D142E9431}" type="datetimeFigureOut">
              <a:rPr lang="pt-BR" smtClean="0"/>
              <a:t>28/11/2018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D5A-B366-49D5-B389-D5DC54F95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89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9262-838D-4E66-8580-838D142E9431}" type="datetimeFigureOut">
              <a:rPr lang="pt-BR" smtClean="0"/>
              <a:t>28/11/2018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D5A-B366-49D5-B389-D5DC54F95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47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9262-838D-4E66-8580-838D142E9431}" type="datetimeFigureOut">
              <a:rPr lang="pt-BR" smtClean="0"/>
              <a:t>28/11/2018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D5A-B366-49D5-B389-D5DC54F95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88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9262-838D-4E66-8580-838D142E9431}" type="datetimeFigureOut">
              <a:rPr lang="pt-BR" smtClean="0"/>
              <a:t>28/11/2018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D5A-B366-49D5-B389-D5DC54F95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98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9262-838D-4E66-8580-838D142E9431}" type="datetimeFigureOut">
              <a:rPr lang="pt-BR" smtClean="0"/>
              <a:t>28/11/2018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D5A-B366-49D5-B389-D5DC54F95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77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9262-838D-4E66-8580-838D142E9431}" type="datetimeFigureOut">
              <a:rPr lang="pt-BR" smtClean="0"/>
              <a:t>28/11/2018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D5A-B366-49D5-B389-D5DC54F95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68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9262-838D-4E66-8580-838D142E9431}" type="datetimeFigureOut">
              <a:rPr lang="pt-BR" smtClean="0"/>
              <a:t>28/11/2018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D5A-B366-49D5-B389-D5DC54F95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51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9262-838D-4E66-8580-838D142E9431}" type="datetimeFigureOut">
              <a:rPr lang="pt-BR" smtClean="0"/>
              <a:t>28/11/2018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D5A-B366-49D5-B389-D5DC54F95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56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E9262-838D-4E66-8580-838D142E9431}" type="datetimeFigureOut">
              <a:rPr lang="pt-BR" smtClean="0"/>
              <a:t>28/11/2018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BD5A-B366-49D5-B389-D5DC54F95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34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bcpsqc.ca/wp-content/uploads/2018/03/culture-toolkit_web.pdf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bcpsqc.ca/wp-content/uploads/2018/03/culture-toolkit_web.pdf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921364"/>
            <a:ext cx="1944215" cy="133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logo-fiocru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2016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00472"/>
            <a:ext cx="121443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814488" y="5166618"/>
            <a:ext cx="540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i="1" dirty="0"/>
              <a:t>Cláudia </a:t>
            </a:r>
            <a:r>
              <a:rPr lang="pt-BR" altLang="pt-BR" sz="2400" i="1" dirty="0" err="1"/>
              <a:t>Tartaglia</a:t>
            </a:r>
            <a:r>
              <a:rPr lang="pt-BR" altLang="pt-BR" sz="2400" i="1" dirty="0"/>
              <a:t> Reis, MPH, PhD</a:t>
            </a: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914388" y="2421897"/>
            <a:ext cx="720080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Avaliação da cultura de segurança do paciente e o papel da liderança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09" y="3570726"/>
            <a:ext cx="7181850" cy="134302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864940"/>
            <a:ext cx="8496941" cy="1123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Componentes-chave de uma cultura forte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3199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95536" y="2523207"/>
            <a:ext cx="824676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D1E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Condições de trabalho</a:t>
            </a:r>
          </a:p>
          <a:p>
            <a:r>
              <a:rPr lang="pt-BR" sz="2400" dirty="0" smtClean="0">
                <a:solidFill>
                  <a:srgbClr val="0D1E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qualidade do ambiente de trabalho é melhorada com capacitação de profissionais novos e atuais, supervisão de estagiários, dotação de pessoal apropriada e carga de trabalho razoável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grau em que as pessoas sentem que têm as informações necessárias para prestar assistência ao paciente também é um fator de condições de trabalho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Envolver toda a equipe na identificação de melhorias</a:t>
            </a: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9620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1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864940"/>
            <a:ext cx="8496941" cy="1123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Componentes-chave de uma cultura forte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3199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95536" y="2523207"/>
            <a:ext cx="824676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D1E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pt-BR" sz="2400" b="1" dirty="0" smtClean="0">
                <a:solidFill>
                  <a:srgbClr val="277B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Confiança</a:t>
            </a:r>
          </a:p>
          <a:p>
            <a:endParaRPr lang="pt-BR" sz="2400" b="1" dirty="0">
              <a:solidFill>
                <a:srgbClr val="277B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Elemento essencial do trabalho em equipe e da comunicação aberta. Em um ambiente confiável e seguro, os membros da equipe podem admitir seus erros e discutir abertamente questões sem medo de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consequêcias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negativas 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confiança interpessoal entre os membros da equipe facilita a cooperação e reduz a necessidade de monitorar o comportamento uns dos outros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10382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0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70445" y="881660"/>
            <a:ext cx="8496941" cy="1123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Componentes-chave de uma cultura forte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3199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95536" y="2523207"/>
            <a:ext cx="82467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D1E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pt-BR" sz="2400" b="1" dirty="0" smtClean="0">
                <a:solidFill>
                  <a:srgbClr val="AC1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Transparência</a:t>
            </a:r>
          </a:p>
          <a:p>
            <a:endParaRPr lang="pt-BR" sz="2400" b="1" dirty="0">
              <a:solidFill>
                <a:srgbClr val="277B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Compartilhar informações de maneira aberta e em tempo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hábil; pedra angular da qualidade e responsabilidade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Disponibilizar informações aos profissionais prestadores do cuidado tem impacto de grande alcance na cultura; facilita o trabalho e demonstra que o gerenciamento é favorável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5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864940"/>
            <a:ext cx="8496941" cy="1123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Componentes-chave de uma cultura forte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3199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95536" y="2523207"/>
            <a:ext cx="824676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D1E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pt-BR" sz="2400" b="1" dirty="0" smtClean="0">
                <a:solidFill>
                  <a:srgbClr val="BDA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em equipe e Comunicação</a:t>
            </a:r>
          </a:p>
          <a:p>
            <a:endParaRPr lang="pt-BR" sz="2400" b="1" dirty="0">
              <a:solidFill>
                <a:srgbClr val="277B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em equipe de alta qualidade, colaboração, comunicação e resolução de conflitos levam a uma cultura mais forte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 padrões de trabalho em equipe geralmente são aprendidos e muitas vezes se acumulam com o tempo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Quando o trabalho em equipe é frágil, os profissionais de saúde sentem que seus colegas não são cooperativos, que suas vozes não são ouvidas e que seus esforços não são apoiados.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10763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864940"/>
            <a:ext cx="8496941" cy="1123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Componentes-chave de uma cultura forte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3199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95536" y="2523207"/>
            <a:ext cx="824676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D1E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pt-BR" sz="2400" b="1" dirty="0" smtClean="0">
                <a:solidFill>
                  <a:srgbClr val="D41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 de segurança</a:t>
            </a:r>
          </a:p>
          <a:p>
            <a:endParaRPr lang="pt-BR" sz="2400" b="1" dirty="0">
              <a:solidFill>
                <a:srgbClr val="277B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clima de segurança é o nível percebido de compromisso e foco na segurança do paciente dentro da área de trabalho.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Envolve a capacidade de comunicar preocupações com a segurança, bem como falar e aprender com os eventos adversos.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Quando as pessoas indicam que não acreditam que haja um bom clima de segurança, elas nos dizem que não veem uma real dedicação à segurança.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9715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8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864940"/>
            <a:ext cx="8496941" cy="1123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Componentes-chave de uma cultura forte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3199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95536" y="2523207"/>
            <a:ext cx="824676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D1E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pt-BR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cultural</a:t>
            </a:r>
          </a:p>
          <a:p>
            <a:endParaRPr lang="pt-BR" sz="2400" b="1" dirty="0">
              <a:solidFill>
                <a:srgbClr val="277B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segurança cultural é um resultado baseado no engajamento respeitoso que reconhece e se esforça para lidar com os desequilíbrios de poder inerentes aos sistemas de saúde.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segurança cultural está atrelada 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humildade cultural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“reconhecer humildemente a si mesmo como aprendiz quando se trata de entender a experiência do outro. É um processo de autorreflexão para entender vieses pessoais e sistêmicos para desenvolver e manter processos e relacionamentos respeitosos baseados na confiança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mútua”.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Ao promover ambientes que garantam a segurança e a humildade cultural, podemos promover um sistema de saúde mais responsivo e seguro.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645719" y="908720"/>
            <a:ext cx="7852561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o papel da liderança no desenvolvimento da cultura de segurança?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9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864940"/>
            <a:ext cx="8496941" cy="907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Questões norteadoras antes de iniciar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95536" y="2276872"/>
            <a:ext cx="8246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D1E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endParaRPr lang="pt-BR" sz="2400" b="1" dirty="0">
              <a:solidFill>
                <a:srgbClr val="277B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04248" y="1907540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(BCPSQC, 2017)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95536" y="2507704"/>
            <a:ext cx="8496941" cy="2523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Quais áreas apresentam maior oportunidade de melhoria?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Onde você pode ter sucesso inicial que ajudará a orientar o trabalho?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Você tem apoio formal e informal da liderança para melhorar a cultura de sua equipe?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Você é encorajado a relatar problemas relacionados à segurança do paciente?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Você se sente seguro em falar quando vê ou ouve algo que lhe diz respeito?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Como as informações são compartilhadas em sua área de trabalho?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62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864940"/>
            <a:ext cx="8496941" cy="907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onde começar?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95536" y="2276872"/>
            <a:ext cx="8246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D1E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endParaRPr lang="pt-BR" sz="2400" b="1" dirty="0">
              <a:solidFill>
                <a:srgbClr val="277B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04248" y="1907540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(BCPSQC, 2017)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95536" y="2507704"/>
            <a:ext cx="8496941" cy="40626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Quais elementos fundamentais de uma cultura saudável precisam de trabalho?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Como as pessoas respondem a erros e </a:t>
            </a:r>
            <a:r>
              <a:rPr lang="pt-BR" sz="2000" i="1" dirty="0" err="1" smtClean="0"/>
              <a:t>near</a:t>
            </a:r>
            <a:r>
              <a:rPr lang="pt-BR" sz="2000" i="1" dirty="0"/>
              <a:t>-</a:t>
            </a:r>
            <a:r>
              <a:rPr lang="pt-BR" sz="2000" i="1" dirty="0" smtClean="0"/>
              <a:t>misses</a:t>
            </a:r>
            <a:r>
              <a:rPr lang="pt-BR" sz="2000" dirty="0" smtClean="0"/>
              <a:t> em sua área de trabalho?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Você discute eventos passados e trabalha para evitar que eles aconteçam novamente?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Como sua equipe gerencia o desacordo? Você trabalha em conjunto para resolver problemas?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O que você faz para receber novos membros da equipe?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Quando você e sua equipe tiveram um dia desafiador, mas recompensador, como você celebra ou reconhece um trabalho bem feito?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Como o estresse e a carga de trabalho afetam o seu trabalho? Os outros compartilham a carga de trabalho e se ajudam?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81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645717" y="864940"/>
            <a:ext cx="7852561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o papel da liderança no desenvolvimento da cultura de segurança?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45717" y="3068960"/>
            <a:ext cx="82467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Articular normas atitudinais e comportamentais que criam valor para os pacientes, profissionais de saúde e para organização de forma a proteger melhor contra os riscos. 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CUIDADO DE SAÚDE SEGURO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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META PRIORITÁRIA E INEGOCIÁVEL</a:t>
            </a: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1025EA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95536" y="16168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Objetivos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11760" y="285293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023400" y="1514108"/>
            <a:ext cx="73852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Definir  cultura e a sua importância</a:t>
            </a:r>
          </a:p>
          <a:p>
            <a:pPr marL="457200" indent="-457200" algn="just">
              <a:buAutoNum type="arabicPeriod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Elencar os componentes-chave de uma cultura de segurança forte</a:t>
            </a:r>
          </a:p>
          <a:p>
            <a:pPr marL="457200" indent="-457200" algn="just">
              <a:buAutoNum type="arabicPeriod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Descrever os principais passos para a mudança da cultura destacando o papel da liderança</a:t>
            </a:r>
          </a:p>
          <a:p>
            <a:pPr marL="457200" indent="-457200" algn="just">
              <a:buAutoNum type="arabicPeriod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Fornecer exemplos de como utilizar dados da avaliação da cultura para identificar oportunidades de melhoria na sua organização.</a:t>
            </a:r>
          </a:p>
        </p:txBody>
      </p:sp>
    </p:spTree>
    <p:extLst>
      <p:ext uri="{BB962C8B-B14F-4D97-AF65-F5344CB8AC3E}">
        <p14:creationId xmlns:p14="http://schemas.microsoft.com/office/powerpoint/2010/main" val="3816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645717" y="864940"/>
            <a:ext cx="7852561" cy="10518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Garantir a Segurança Psicológica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14264" y="2132856"/>
            <a:ext cx="82467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Enviar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mensagens baseadas nos valores centrais da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continuamente 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um ambiente de assistência colaborativo, com atitudes positivas, respeito e trabalho em prol de um objetivo comum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Assegurar que ninguém hesite em expor dúvidas ou preocupações sobre um paciente ou qualquer circunstância que coloque a organização em risco – favorecer o pensamento e a linguagem crítica</a:t>
            </a:r>
          </a:p>
        </p:txBody>
      </p:sp>
    </p:spTree>
    <p:extLst>
      <p:ext uri="{BB962C8B-B14F-4D97-AF65-F5344CB8AC3E}">
        <p14:creationId xmlns:p14="http://schemas.microsoft.com/office/powerpoint/2010/main" val="32125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645717" y="864940"/>
            <a:ext cx="7852561" cy="10518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Promover a Justiça 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rganizacional – Cultura Justa 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39166" y="1971080"/>
            <a:ext cx="824676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Discutir abertamente os incidentes de segurança, EA, seus fatores contribuintes e o pensamento sistêmico</a:t>
            </a:r>
          </a:p>
          <a:p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dentificar oportunidades e conscientizar sobre as falhas no sistema que precisam ser corrigidas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Apoiar 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a imparcialidade 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organizacional 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adotar algoritmos simples que torne seguro discutir eventos e aprender com eles entre </a:t>
            </a:r>
          </a:p>
          <a:p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INDIVÍDUOS E COMPORTAMENTOS INSEGUROS </a:t>
            </a:r>
          </a:p>
          <a:p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X </a:t>
            </a:r>
          </a:p>
          <a:p>
            <a:pPr algn="ctr"/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INDIVÍDUOS HABILIDOSOS CONFIGURADOS A FALHAREM EM SISTEMAS INSEGUROS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pt-B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Responsabilizar pessoas por comportamentos inaceitáveis que criam riscos</a:t>
            </a:r>
          </a:p>
        </p:txBody>
      </p:sp>
    </p:spTree>
    <p:extLst>
      <p:ext uri="{BB962C8B-B14F-4D97-AF65-F5344CB8AC3E}">
        <p14:creationId xmlns:p14="http://schemas.microsoft.com/office/powerpoint/2010/main" val="41839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645717" y="864940"/>
            <a:ext cx="7852561" cy="10518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Apoiar um sistema de aprendizagem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39167" y="2348880"/>
            <a:ext cx="82467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a aprendizagem e melhorias sistemáticas que sejam visíveis e tangíveis aos profissionais da linha de frente do cuidado – demonstrar o interesse na solução de problemas identificados com feedback sistemático às pessoas envolvidas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Apoiar um sistema de aprendizagem – indicadores de processo; registros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trabalho realizado para melhorar resultados; e monitoramento das soluções dos problemas identificados.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Estar PRESENTES e ATIVOS, PARTICIPANTES e CONSISTENTES no diálogo</a:t>
            </a:r>
          </a:p>
          <a:p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“Face time </a:t>
            </a:r>
            <a:r>
              <a:rPr lang="pt-B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currency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(Jim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Connway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802" y="6127945"/>
            <a:ext cx="1561765" cy="73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819" y="6115654"/>
            <a:ext cx="1178216" cy="72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735" y="4820254"/>
            <a:ext cx="495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635" y="1086454"/>
            <a:ext cx="4991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97971" y="1086454"/>
            <a:ext cx="738664" cy="49987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Seis domínios da liderança para desenvolver e dar suporte  </a:t>
            </a:r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à</a:t>
            </a:r>
            <a:r>
              <a:rPr lang="pt-B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cultura de segurança</a:t>
            </a:r>
            <a:endParaRPr lang="pt-B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923035" y="6372665"/>
            <a:ext cx="769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2017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9144000" cy="1080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3448"/>
            <a:ext cx="1810951" cy="159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48508" y="1268760"/>
            <a:ext cx="6120680" cy="51398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pt-B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ESTABELECER UMA VISÃO CONVINCENTE PARA A SEGURANÇA</a:t>
            </a:r>
          </a:p>
          <a:p>
            <a:pPr algn="ctr"/>
            <a:endParaRPr lang="pt-BR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pt-B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</a:t>
            </a:r>
            <a:r>
              <a:rPr lang="pt-B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visão da organização </a:t>
            </a:r>
            <a:r>
              <a:rPr lang="pt-B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reflete </a:t>
            </a:r>
            <a:r>
              <a:rPr lang="pt-B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prioridades que quando alinhadas </a:t>
            </a:r>
            <a:r>
              <a:rPr lang="pt-B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à missão </a:t>
            </a:r>
            <a:r>
              <a:rPr lang="pt-B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estabelecem </a:t>
            </a:r>
            <a:r>
              <a:rPr lang="pt-B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uma base sólida para o </a:t>
            </a:r>
            <a:r>
              <a:rPr lang="pt-B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trabalho.</a:t>
            </a:r>
          </a:p>
          <a:p>
            <a:pPr algn="ctr"/>
            <a:endParaRPr lang="pt-BR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ctr">
              <a:buFont typeface="Wingdings 3"/>
              <a:buChar char="a"/>
            </a:pPr>
            <a:r>
              <a:rPr lang="pt-BR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SEGURANÇA</a:t>
            </a:r>
            <a:r>
              <a:rPr lang="pt-B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PARA O </a:t>
            </a:r>
            <a:r>
              <a:rPr lang="pt-BR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PACIENTE</a:t>
            </a:r>
          </a:p>
          <a:p>
            <a:pPr algn="ctr"/>
            <a:r>
              <a:rPr lang="pt-B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 3"/>
              </a:rPr>
              <a:t></a:t>
            </a:r>
            <a:r>
              <a:rPr lang="pt-BR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SEGURANÇA</a:t>
            </a:r>
            <a:r>
              <a:rPr lang="pt-B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PARA OS COLABORADORES</a:t>
            </a:r>
          </a:p>
          <a:p>
            <a:pPr algn="ctr"/>
            <a:endParaRPr lang="pt-BR" sz="2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pt-BR" sz="2000" b="1" u="sng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pt-BR" sz="2000" b="1" u="sng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pt-BR" sz="2000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SEGURANÇA COMO VALOR CENTRAL</a:t>
            </a:r>
          </a:p>
          <a:p>
            <a:pPr algn="ctr"/>
            <a:endParaRPr lang="pt-BR" sz="2000" b="1" u="sng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5528"/>
            <a:ext cx="9144000" cy="1080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5242396" y="4875482"/>
            <a:ext cx="387288" cy="489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0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5990"/>
            <a:ext cx="1786352" cy="157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267744" y="1484784"/>
            <a:ext cx="66247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pt-B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CONSTRUIR UM CLIMA DE CONFIANÇA, RESPEITO E INCLUSÃO</a:t>
            </a:r>
          </a:p>
          <a:p>
            <a:pPr algn="ctr"/>
            <a:endParaRPr lang="pt-BR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ctr">
              <a:buFont typeface="Wingdings 3"/>
              <a:buChar char="a"/>
            </a:pPr>
            <a:r>
              <a:rPr lang="pt-B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TRANSVERSAL A TODA A ORGANIZAÇÃO</a:t>
            </a:r>
          </a:p>
          <a:p>
            <a:pPr algn="ctr"/>
            <a:endParaRPr lang="pt-BR" sz="2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pt-B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 3"/>
              </a:rPr>
              <a:t>INCLUIR </a:t>
            </a:r>
            <a:r>
              <a:rPr lang="pt-B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OS PACIENTES E FAMILIARES</a:t>
            </a:r>
            <a:endParaRPr lang="pt-BR" sz="2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pt-BR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pt-BR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pt-B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CONFIANÇA, RESPEITO e INCLUSÃO -  padrões inegociáveis que devem abranger desde a sala da diretoria, departamentos clínicos e todos os colaboradores.</a:t>
            </a:r>
          </a:p>
          <a:p>
            <a:endParaRPr lang="pt-BR" dirty="0" smtClean="0"/>
          </a:p>
        </p:txBody>
      </p:sp>
      <p:sp>
        <p:nvSpPr>
          <p:cNvPr id="4" name="Retângulo 3"/>
          <p:cNvSpPr/>
          <p:nvPr/>
        </p:nvSpPr>
        <p:spPr>
          <a:xfrm>
            <a:off x="0" y="15528"/>
            <a:ext cx="9144000" cy="1080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5647"/>
            <a:ext cx="1792009" cy="161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979712" y="1340768"/>
            <a:ext cx="70567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SELECIONAR, DESENVOLVER </a:t>
            </a:r>
          </a:p>
          <a:p>
            <a:pPr algn="ctr"/>
            <a:r>
              <a:rPr lang="pt-BR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ENGAJAR A SUA DIRETORIA</a:t>
            </a:r>
          </a:p>
          <a:p>
            <a:pPr algn="ctr"/>
            <a:endParaRPr lang="pt-BR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ctr">
              <a:buFont typeface="Wingdings 3"/>
              <a:buChar char="a"/>
            </a:pPr>
            <a:r>
              <a:rPr lang="pt-B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CONSELHOS ADMINISTRATIVOS – papel vital na criação e manutenção da cultura de segurança</a:t>
            </a:r>
          </a:p>
          <a:p>
            <a:pPr algn="ctr"/>
            <a:endParaRPr lang="pt-BR" sz="2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ctr">
              <a:buFont typeface="Wingdings 3"/>
              <a:buChar char="a"/>
            </a:pPr>
            <a:r>
              <a:rPr lang="pt-BR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 3"/>
              </a:rPr>
              <a:t>CEOs</a:t>
            </a:r>
            <a:r>
              <a:rPr lang="pt-B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 3"/>
              </a:rPr>
              <a:t> – promover a educação dos membros do Conselho sobre a ciência da segurança básica – processos para manter pacientes e colaboradores seguros</a:t>
            </a:r>
          </a:p>
          <a:p>
            <a:pPr marL="342900" indent="-342900" algn="ctr">
              <a:buFont typeface="Wingdings 3"/>
              <a:buChar char="a"/>
            </a:pPr>
            <a:endParaRPr lang="pt-BR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Wingdings 3"/>
            </a:endParaRPr>
          </a:p>
          <a:p>
            <a:pPr marL="342900" indent="-342900" algn="ctr">
              <a:buFont typeface="Wingdings 3"/>
              <a:buChar char="a"/>
            </a:pPr>
            <a:r>
              <a:rPr lang="pt-B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 3"/>
              </a:rPr>
              <a:t>DIRETORIAS</a:t>
            </a:r>
            <a:r>
              <a:rPr lang="pt-BR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 3"/>
              </a:rPr>
              <a:t> –  </a:t>
            </a:r>
            <a:r>
              <a:rPr lang="pt-B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 3"/>
              </a:rPr>
              <a:t>garantir que os indicadores que avaliam a segurança organizacional e a cultura de segurança sejam implementados, revisados e analisados sistematicamente</a:t>
            </a:r>
          </a:p>
          <a:p>
            <a:pPr algn="ctr"/>
            <a:endParaRPr lang="pt-BR" sz="2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5528"/>
            <a:ext cx="9144000" cy="1080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9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23728" y="1268760"/>
            <a:ext cx="66967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 PRIORIZAR A SEGURANÇA NA SELEÇÃO E DESENVOLVIMENTO DOS LÍDERES</a:t>
            </a:r>
          </a:p>
          <a:p>
            <a:pPr algn="ctr"/>
            <a:endParaRPr lang="pt-BR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ctr">
              <a:buFont typeface="Wingdings 3"/>
              <a:buChar char="a"/>
            </a:pPr>
            <a:r>
              <a:rPr lang="pt-BR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CEOs</a:t>
            </a:r>
            <a:r>
              <a:rPr lang="pt-B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 Diretoria – incluir a responsabilidade pela segurança como parte da estratégia de desenvolvimento da liderança</a:t>
            </a:r>
          </a:p>
          <a:p>
            <a:pPr algn="ctr"/>
            <a:endParaRPr lang="pt-BR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ctr">
              <a:buFont typeface="Wingdings 3"/>
              <a:buChar char="a"/>
            </a:pPr>
            <a:r>
              <a:rPr lang="pt-B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Identificar médicos, enfermeiros e outros líderes clínicos  como “campeões da segurança”, capazes de influenciar seus pares = reduzir a distância entre o desenvolvimento da liderança administrativa e clínica</a:t>
            </a:r>
          </a:p>
          <a:p>
            <a:pPr algn="ctr"/>
            <a:endParaRPr lang="pt-BR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ctr">
              <a:buFont typeface="Wingdings 3"/>
              <a:buChar char="a"/>
            </a:pPr>
            <a:r>
              <a:rPr lang="pt-B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Conceber e promover o treinamento de segurança para todos os líderes executivos e clínicos e, posteriormente, disseminar por toda a organização.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043363" cy="18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15528"/>
            <a:ext cx="9144000" cy="1080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095648"/>
            <a:ext cx="1872208" cy="166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547664" y="1196752"/>
            <a:ext cx="721067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5. LIDERAR E RECOMPENSAR UMA </a:t>
            </a:r>
          </a:p>
          <a:p>
            <a:pPr algn="ctr"/>
            <a:r>
              <a:rPr lang="pt-B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CULTURA JUSTA </a:t>
            </a:r>
          </a:p>
          <a:p>
            <a:pPr algn="ctr"/>
            <a:endParaRPr lang="pt-BR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ctr">
              <a:buFont typeface="Wingdings 3"/>
              <a:buChar char="a"/>
            </a:pPr>
            <a:r>
              <a:rPr lang="pt-BR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Os líderes devem possuir compreensão clara sobre os princípios e comportamentos de uma cultura justa e comprometer-se </a:t>
            </a:r>
            <a:r>
              <a:rPr lang="pt-BR" sz="1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pt-BR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ensinar a modelá-los:</a:t>
            </a:r>
          </a:p>
          <a:p>
            <a:pPr marL="285750" indent="-285750" algn="ctr">
              <a:buFont typeface="Wingdings 3"/>
              <a:buChar char="a"/>
            </a:pPr>
            <a:endParaRPr lang="pt-BR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pt-BR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Focar na abordagem dos problemas do sistema que contribuem para ocorrência de erros e danos</a:t>
            </a:r>
          </a:p>
          <a:p>
            <a:pPr algn="ctr"/>
            <a:r>
              <a:rPr lang="pt-BR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Encorajar a notificação de eventos adversos, </a:t>
            </a:r>
            <a:r>
              <a:rPr lang="pt-BR" sz="1900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near</a:t>
            </a:r>
            <a:r>
              <a:rPr lang="pt-BR" sz="19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-misses</a:t>
            </a:r>
            <a:r>
              <a:rPr lang="pt-BR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e circunstâncias notificáveis</a:t>
            </a:r>
          </a:p>
          <a:p>
            <a:pPr algn="ctr"/>
            <a:r>
              <a:rPr lang="pt-BR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Responsabilizar clínicos e colaboradores quando protocolos e procedimentos são negligenciados</a:t>
            </a:r>
          </a:p>
          <a:p>
            <a:pPr algn="ctr"/>
            <a:r>
              <a:rPr lang="pt-BR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Oferecer suporte aos colaboradores quando incidentes ocorrem</a:t>
            </a:r>
          </a:p>
          <a:p>
            <a:pPr algn="ctr"/>
            <a:r>
              <a:rPr lang="pt-BR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pt-BR" sz="19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Emponderar</a:t>
            </a:r>
            <a:r>
              <a:rPr lang="pt-BR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os colaboradores (clínicos e não clínicos) a expressar preocupações sobre ameaças à segurança do paciente e  a deles próprios.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5528"/>
            <a:ext cx="9144000" cy="1080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" y="1250752"/>
            <a:ext cx="2057785" cy="173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55576" y="1850356"/>
            <a:ext cx="82089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6. estabelecer expectativas de </a:t>
            </a:r>
          </a:p>
          <a:p>
            <a:pPr algn="ctr"/>
            <a:r>
              <a:rPr lang="pt-B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comportamento organizacional</a:t>
            </a:r>
          </a:p>
          <a:p>
            <a:pPr algn="ctr"/>
            <a:endParaRPr lang="pt-BR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ctr">
              <a:buFont typeface="Wingdings 3"/>
              <a:buChar char="a"/>
            </a:pPr>
            <a:r>
              <a:rPr lang="pt-B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Líderes de todos os níveis são responsáveis por estabelecer a atenção plena em segurança para todos os clínicos e colaboradores, modelando comportamentos e ações  </a:t>
            </a:r>
          </a:p>
          <a:p>
            <a:pPr algn="ctr"/>
            <a:endParaRPr lang="pt-BR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ctr">
              <a:buFont typeface="Wingdings 3"/>
              <a:buChar char="a"/>
            </a:pPr>
            <a:r>
              <a:rPr lang="pt-B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TRANSPARÊNCIA, TRABALHO EM EQUIPE EFETIVO, COMUNICAÇÃO ATIVA, FEEDBACK DIRETO E OPORTUNO</a:t>
            </a:r>
          </a:p>
          <a:p>
            <a:pPr algn="ctr"/>
            <a:endParaRPr lang="pt-BR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5528"/>
            <a:ext cx="9144000" cy="1080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1025EA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95536" y="1886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411760" y="285293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075200" y="764704"/>
            <a:ext cx="7385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Cultura Organizacional</a:t>
            </a:r>
          </a:p>
          <a:p>
            <a:pPr algn="ctr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“A cultura expressa a maneira como pensamos - nossos </a:t>
            </a:r>
            <a:r>
              <a:rPr lang="pt-BR" sz="24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nossas </a:t>
            </a:r>
            <a:r>
              <a:rPr lang="pt-BR" sz="24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atitudes,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nossas</a:t>
            </a:r>
            <a:r>
              <a:rPr lang="pt-BR" sz="24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percepções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4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crenças.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também como agimos, nossos </a:t>
            </a:r>
            <a:r>
              <a:rPr lang="pt-BR" sz="24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hábitos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4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comportamentos típicos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75200" y="3067194"/>
            <a:ext cx="73852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crenças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valores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normas partilhados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orientam as pessoas sobre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deve ser feito.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deve ser feito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“o que nós esperamos dos outros, o que nós consideramos normal, e o modo como nos comportamos”                                       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(BCPSQC, 2017)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480614" y="291235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3347864" y="980728"/>
            <a:ext cx="1937908" cy="190068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Engajar pessoas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5490832" y="4030062"/>
            <a:ext cx="1872208" cy="183155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Avaliar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tx1"/>
                </a:solidFill>
              </a:rPr>
              <a:t>o status atual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419872" y="4725144"/>
            <a:ext cx="2036432" cy="1912858"/>
          </a:xfrm>
          <a:prstGeom prst="ellipse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Identificar e analisar oportunidades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292080" y="1981313"/>
            <a:ext cx="1872208" cy="1953200"/>
          </a:xfrm>
          <a:prstGeom prst="ellipse">
            <a:avLst/>
          </a:prstGeom>
          <a:solidFill>
            <a:srgbClr val="D71F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Definir fundamentos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547664" y="1981313"/>
            <a:ext cx="1865900" cy="194535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Testar mudanças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1547664" y="4016618"/>
            <a:ext cx="1872208" cy="1872208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Escolher recursos/</a:t>
            </a:r>
          </a:p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ferramentas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660232" y="5993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(BCPSQC, 2017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co 5"/>
          <p:cNvSpPr/>
          <p:nvPr/>
        </p:nvSpPr>
        <p:spPr>
          <a:xfrm>
            <a:off x="5285772" y="1484784"/>
            <a:ext cx="942412" cy="496529"/>
          </a:xfrm>
          <a:prstGeom prst="arc">
            <a:avLst>
              <a:gd name="adj1" fmla="val 11990779"/>
              <a:gd name="adj2" fmla="val 11907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Arco 12"/>
          <p:cNvSpPr/>
          <p:nvPr/>
        </p:nvSpPr>
        <p:spPr>
          <a:xfrm>
            <a:off x="6689928" y="3709503"/>
            <a:ext cx="942412" cy="496529"/>
          </a:xfrm>
          <a:prstGeom prst="arc">
            <a:avLst>
              <a:gd name="adj1" fmla="val 15605028"/>
              <a:gd name="adj2" fmla="val 44651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Arco 14"/>
          <p:cNvSpPr/>
          <p:nvPr/>
        </p:nvSpPr>
        <p:spPr>
          <a:xfrm rot="8702315">
            <a:off x="5456304" y="5888826"/>
            <a:ext cx="942412" cy="496529"/>
          </a:xfrm>
          <a:prstGeom prst="arc">
            <a:avLst>
              <a:gd name="adj1" fmla="val 11990779"/>
              <a:gd name="adj2" fmla="val 11907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Arco 15"/>
          <p:cNvSpPr/>
          <p:nvPr/>
        </p:nvSpPr>
        <p:spPr>
          <a:xfrm rot="11305887">
            <a:off x="2537841" y="5888825"/>
            <a:ext cx="942412" cy="496529"/>
          </a:xfrm>
          <a:prstGeom prst="arc">
            <a:avLst>
              <a:gd name="adj1" fmla="val 11990779"/>
              <a:gd name="adj2" fmla="val 11907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Arco 16"/>
          <p:cNvSpPr/>
          <p:nvPr/>
        </p:nvSpPr>
        <p:spPr>
          <a:xfrm rot="10354207">
            <a:off x="1076457" y="3709504"/>
            <a:ext cx="942412" cy="496529"/>
          </a:xfrm>
          <a:prstGeom prst="arc">
            <a:avLst>
              <a:gd name="adj1" fmla="val 15605028"/>
              <a:gd name="adj2" fmla="val 44651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Arco 18"/>
          <p:cNvSpPr/>
          <p:nvPr/>
        </p:nvSpPr>
        <p:spPr>
          <a:xfrm rot="19714179">
            <a:off x="2174606" y="1483665"/>
            <a:ext cx="942412" cy="496529"/>
          </a:xfrm>
          <a:prstGeom prst="arc">
            <a:avLst>
              <a:gd name="adj1" fmla="val 11818773"/>
              <a:gd name="adj2" fmla="val 62365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48309" y="376777"/>
            <a:ext cx="709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Passos para auxiliar você a fazer mudanças  na cultura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691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480614" y="291235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3347864" y="980728"/>
            <a:ext cx="1937908" cy="190068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Engajar pessoas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5490832" y="4030062"/>
            <a:ext cx="1872208" cy="183155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Avaliar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tx1"/>
                </a:solidFill>
              </a:rPr>
              <a:t>o status atual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419872" y="4725144"/>
            <a:ext cx="2036432" cy="1912858"/>
          </a:xfrm>
          <a:prstGeom prst="ellipse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Identificar e analisar oportunidades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292080" y="1981313"/>
            <a:ext cx="1872208" cy="1953200"/>
          </a:xfrm>
          <a:prstGeom prst="ellipse">
            <a:avLst/>
          </a:prstGeom>
          <a:solidFill>
            <a:srgbClr val="D71F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Definir fundamentos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547664" y="1981313"/>
            <a:ext cx="1865900" cy="194535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Testar mudanças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1547664" y="4016618"/>
            <a:ext cx="1872208" cy="1872208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Escolher recursos/</a:t>
            </a:r>
          </a:p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ferramentas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660232" y="5993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(BCPSQC, 2017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co 5"/>
          <p:cNvSpPr/>
          <p:nvPr/>
        </p:nvSpPr>
        <p:spPr>
          <a:xfrm>
            <a:off x="5285772" y="1484784"/>
            <a:ext cx="942412" cy="496529"/>
          </a:xfrm>
          <a:prstGeom prst="arc">
            <a:avLst>
              <a:gd name="adj1" fmla="val 11990779"/>
              <a:gd name="adj2" fmla="val 11907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Arco 12"/>
          <p:cNvSpPr/>
          <p:nvPr/>
        </p:nvSpPr>
        <p:spPr>
          <a:xfrm>
            <a:off x="6689928" y="3709503"/>
            <a:ext cx="942412" cy="496529"/>
          </a:xfrm>
          <a:prstGeom prst="arc">
            <a:avLst>
              <a:gd name="adj1" fmla="val 15605028"/>
              <a:gd name="adj2" fmla="val 44651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Arco 14"/>
          <p:cNvSpPr/>
          <p:nvPr/>
        </p:nvSpPr>
        <p:spPr>
          <a:xfrm rot="8702315">
            <a:off x="5456304" y="5888826"/>
            <a:ext cx="942412" cy="496529"/>
          </a:xfrm>
          <a:prstGeom prst="arc">
            <a:avLst>
              <a:gd name="adj1" fmla="val 11990779"/>
              <a:gd name="adj2" fmla="val 11907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Arco 15"/>
          <p:cNvSpPr/>
          <p:nvPr/>
        </p:nvSpPr>
        <p:spPr>
          <a:xfrm rot="11305887">
            <a:off x="2537841" y="5888825"/>
            <a:ext cx="942412" cy="496529"/>
          </a:xfrm>
          <a:prstGeom prst="arc">
            <a:avLst>
              <a:gd name="adj1" fmla="val 11990779"/>
              <a:gd name="adj2" fmla="val 11907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Arco 16"/>
          <p:cNvSpPr/>
          <p:nvPr/>
        </p:nvSpPr>
        <p:spPr>
          <a:xfrm rot="10354207">
            <a:off x="1076457" y="3709504"/>
            <a:ext cx="942412" cy="496529"/>
          </a:xfrm>
          <a:prstGeom prst="arc">
            <a:avLst>
              <a:gd name="adj1" fmla="val 15605028"/>
              <a:gd name="adj2" fmla="val 44651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Arco 18"/>
          <p:cNvSpPr/>
          <p:nvPr/>
        </p:nvSpPr>
        <p:spPr>
          <a:xfrm rot="19714179">
            <a:off x="2174606" y="1483665"/>
            <a:ext cx="942412" cy="496529"/>
          </a:xfrm>
          <a:prstGeom prst="arc">
            <a:avLst>
              <a:gd name="adj1" fmla="val 11818773"/>
              <a:gd name="adj2" fmla="val 62365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48309" y="376777"/>
            <a:ext cx="709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Passos para auxiliar você a fazer mudanças  na cultura </a:t>
            </a:r>
            <a:endParaRPr lang="pt-BR" sz="2400" dirty="0"/>
          </a:p>
        </p:txBody>
      </p:sp>
      <p:sp>
        <p:nvSpPr>
          <p:cNvPr id="2" name="Seta para a direita 1"/>
          <p:cNvSpPr/>
          <p:nvPr/>
        </p:nvSpPr>
        <p:spPr>
          <a:xfrm rot="11757488">
            <a:off x="7578271" y="5235399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072902" y="6326753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https://bcpsqc.ca/wp-content/uploads/2018/03/culture-toolkit_web.pdf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875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" y="0"/>
            <a:ext cx="9144000" cy="692696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Avaliando o status atual da cultura de segurança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38249" y="2597696"/>
            <a:ext cx="6667501" cy="7036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cuidado de saúde como um </a:t>
            </a:r>
            <a:r>
              <a:rPr lang="pt-BR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social profundo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Resultado de imagem para relationship and doctors and pati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692696"/>
            <a:ext cx="6667500" cy="190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238249" y="3863191"/>
            <a:ext cx="67687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Líderes devem obter, usar e disseminar dados e informações que identificam fragilidades e potencialidades de sua equipe</a:t>
            </a:r>
          </a:p>
          <a:p>
            <a:pPr algn="just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  <a:p>
            <a:pPr marL="285750" indent="-285750" algn="just">
              <a:buFont typeface="Wingdings 3"/>
              <a:buChar char="a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Avaliar  e compreender a cultura de segurança ao nível da unidade/setor por meio de instrumentos validados, com uma taxa de resposta superior a 60% em todas as unidades.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431866" y="3305690"/>
            <a:ext cx="2473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dirty="0" smtClean="0"/>
              <a:t>Leonard e </a:t>
            </a:r>
            <a:r>
              <a:rPr lang="pt-BR" altLang="pt-BR" dirty="0" err="1" smtClean="0"/>
              <a:t>Frankel</a:t>
            </a:r>
            <a:r>
              <a:rPr lang="pt-BR" altLang="pt-BR" dirty="0" smtClean="0"/>
              <a:t>, 2012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1417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8848"/>
            <a:ext cx="9144000" cy="692696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755577" y="954088"/>
            <a:ext cx="7787091" cy="230425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Percepções concordantes e positivas da “segurança psicológica”, “trabalho em equipe” e “liderança” entre os colaboradores 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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ambientes de cuidados mais seguros para pacientes e profissionais. 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45348" y="4437112"/>
            <a:ext cx="7776863" cy="1407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Diferentes tipos de profissionais estão tendo interações sociais semelhantes e positivas.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ta para baixo 1"/>
          <p:cNvSpPr/>
          <p:nvPr/>
        </p:nvSpPr>
        <p:spPr>
          <a:xfrm>
            <a:off x="4357393" y="3501008"/>
            <a:ext cx="484632" cy="705228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068785" y="5949280"/>
            <a:ext cx="2473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dirty="0" smtClean="0"/>
              <a:t>Leonard e </a:t>
            </a:r>
            <a:r>
              <a:rPr lang="pt-BR" altLang="pt-BR" dirty="0" err="1" smtClean="0"/>
              <a:t>Frankel</a:t>
            </a:r>
            <a:r>
              <a:rPr lang="pt-BR" altLang="pt-BR" dirty="0" smtClean="0"/>
              <a:t>, 2012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4226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06163" y="836712"/>
            <a:ext cx="7787091" cy="230425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Percepções discrepantes sobre dimensões da cultura de segurança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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forte indicador de uma cultura disfuncional o que pode gerar um risco clínico importante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16391" y="4221088"/>
            <a:ext cx="7776863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número significativo de colaboradores hesita em falar, teme em notificar incidentes, ou tem percepções da liderança abaixo do ideal 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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áreas-chave para desenvolver ações de melhoria.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ta para baixo 1"/>
          <p:cNvSpPr/>
          <p:nvPr/>
        </p:nvSpPr>
        <p:spPr>
          <a:xfrm>
            <a:off x="4391463" y="3328195"/>
            <a:ext cx="484632" cy="705228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019371" y="6278932"/>
            <a:ext cx="2473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dirty="0" smtClean="0"/>
              <a:t>Leonard e </a:t>
            </a:r>
            <a:r>
              <a:rPr lang="pt-BR" altLang="pt-BR" dirty="0" err="1" smtClean="0"/>
              <a:t>Frankel</a:t>
            </a:r>
            <a:r>
              <a:rPr lang="pt-BR" altLang="pt-BR" dirty="0" smtClean="0"/>
              <a:t>, 2012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0536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" y="0"/>
            <a:ext cx="9144000" cy="692696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Avaliando o status atual da cultura de segurança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63587" y="1052736"/>
            <a:ext cx="741682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  <a:p>
            <a:pPr algn="ctr"/>
            <a:endParaRPr lang="pt-BR" sz="2200" dirty="0"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  <a:p>
            <a:pPr algn="ct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Como selecionar o melhor instrumento de avaliação</a:t>
            </a:r>
          </a:p>
          <a:p>
            <a:pPr algn="ctr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  <a:p>
            <a:pPr algn="ctr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  <a:p>
            <a:pPr algn="ctr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  <a:p>
            <a:pPr marL="285750" indent="-285750" algn="just">
              <a:buFont typeface="Wingdings 3"/>
              <a:buChar char="a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Quais recursos precisaremos?</a:t>
            </a:r>
          </a:p>
          <a:p>
            <a:pPr algn="just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  <a:p>
            <a:pPr marL="285750" indent="-285750" algn="just">
              <a:buFont typeface="Wingdings 3"/>
              <a:buChar char="a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Nós temos o conhecimento necessário?</a:t>
            </a:r>
          </a:p>
          <a:p>
            <a:pPr algn="just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  <a:p>
            <a:pPr marL="285750" indent="-285750" algn="just">
              <a:buFont typeface="Wingdings 3"/>
              <a:buChar char="a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Queremos algumas ideias de onde começarmos ou queremos dados robustos?</a:t>
            </a:r>
          </a:p>
          <a:p>
            <a:pPr marL="285750" indent="-285750" algn="ctr">
              <a:buFont typeface="Wingdings 3"/>
              <a:buChar char="a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34988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08012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papel da liderança X análise das dimensões da cultura de segurança por unidade/setor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05113"/>
              </p:ext>
            </p:extLst>
          </p:nvPr>
        </p:nvGraphicFramePr>
        <p:xfrm>
          <a:off x="413538" y="1175714"/>
          <a:ext cx="8316924" cy="53624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6284"/>
                <a:gridCol w="4248472"/>
                <a:gridCol w="1512168"/>
              </a:tblGrid>
              <a:tr h="594497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 </a:t>
                      </a:r>
                      <a:r>
                        <a:rPr lang="pt-BR" b="1" baseline="0" dirty="0" smtClean="0"/>
                        <a:t> AVALIAÇÃO </a:t>
                      </a:r>
                      <a:r>
                        <a:rPr lang="pt-BR" b="1" dirty="0" smtClean="0"/>
                        <a:t>DA LIDERANÇA</a:t>
                      </a:r>
                      <a:endParaRPr lang="pt-BR" b="1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DIMENSÕES DA CULTURA DE SEGURANÇA (HSOPSC) (AHRQ, 2016)</a:t>
                      </a:r>
                      <a:endParaRPr lang="pt-BR" b="1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% RESPOSTAS POSITIVAS</a:t>
                      </a:r>
                      <a:endParaRPr lang="pt-BR" b="1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39712">
                <a:tc row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SEGURANÇA PSICOLÓGICA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Abertura da Comunicação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7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 Frequência da notificação de eventos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94497">
                <a:tc row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PERCEPÇÃO SOBRE</a:t>
                      </a:r>
                      <a:r>
                        <a:rPr lang="pt-BR" b="1" baseline="0" dirty="0" smtClean="0"/>
                        <a:t> A LIDERANÇA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Suporte da gestão para a segurança do paciente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Expectativas do supervisor/chefe e ações promotoras da segurança do paciente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94497">
                <a:tc row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APRENDIZADO CONTÍNUO – CIÊNCIA DA MELHORIA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- Aprendizado organizacional – melhoria contínua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6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Feedback e comunicação sobre erros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2725">
                <a:tc row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TRABALHO EM EQUIPE</a:t>
                      </a:r>
                      <a:r>
                        <a:rPr lang="pt-BR" b="1" baseline="0" dirty="0" smtClean="0"/>
                        <a:t> – LINGUAGEM CRÍTICA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Trabalho em equipe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9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Percepção geral da segurança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443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CULTURA JUSTA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Respostas</a:t>
                      </a:r>
                      <a:r>
                        <a:rPr lang="pt-BR" b="1" baseline="0" dirty="0" smtClean="0">
                          <a:solidFill>
                            <a:schemeClr val="tx1"/>
                          </a:solidFill>
                        </a:rPr>
                        <a:t> não punitivas aos erros*</a:t>
                      </a:r>
                      <a:endParaRPr lang="pt-B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0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08012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papel da liderança X análise das dimensões da cultura de segurança por unidade/setor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161631"/>
              </p:ext>
            </p:extLst>
          </p:nvPr>
        </p:nvGraphicFramePr>
        <p:xfrm>
          <a:off x="413538" y="1196752"/>
          <a:ext cx="8046894" cy="55099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2478"/>
                <a:gridCol w="1872208"/>
                <a:gridCol w="1872208"/>
              </a:tblGrid>
              <a:tr h="670323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DIMENSÃO DA CULTURA DE SEGURANÇA </a:t>
                      </a:r>
                    </a:p>
                    <a:p>
                      <a:pPr algn="ctr"/>
                      <a:r>
                        <a:rPr lang="pt-BR" sz="1800" b="1" dirty="0" smtClean="0"/>
                        <a:t>Itens</a:t>
                      </a:r>
                      <a:r>
                        <a:rPr lang="pt-BR" sz="1800" b="1" baseline="0" dirty="0" smtClean="0"/>
                        <a:t> componentes</a:t>
                      </a:r>
                      <a:endParaRPr lang="pt-BR" sz="1800" b="1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%  de respostas positivas organizacional</a:t>
                      </a:r>
                      <a:endParaRPr lang="pt-BR" b="1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% de respostas positivas UTI</a:t>
                      </a:r>
                      <a:endParaRPr lang="pt-BR" b="1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029425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BR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Abertura da Comunicação</a:t>
                      </a:r>
                      <a:endParaRPr lang="pt-BR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pt-BR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55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63</a:t>
                      </a:r>
                      <a:endParaRPr lang="pt-BR" sz="2400" b="1" dirty="0"/>
                    </a:p>
                  </a:txBody>
                  <a:tcPr anchor="ctr"/>
                </a:tc>
              </a:tr>
              <a:tr h="10294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C2- Os profissionais têm liberdade para dizer ao ver algo que pode afetar  negativamente o cuidado do paciente.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pt-B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63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65</a:t>
                      </a:r>
                      <a:endParaRPr lang="pt-BR" b="1" dirty="0"/>
                    </a:p>
                  </a:txBody>
                  <a:tcPr anchor="ctr"/>
                </a:tc>
              </a:tr>
              <a:tr h="10294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C4- Os profissionais sentem-se à vontade para questionar as decisões ou ações de seus superiores.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pt-B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B050"/>
                          </a:solidFill>
                        </a:rPr>
                        <a:t>55</a:t>
                      </a:r>
                      <a:endParaRPr lang="pt-BR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10294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C6R- Os profissionais têm receio de perguntar quando algo parece não estar certo.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67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69</a:t>
                      </a:r>
                      <a:endParaRPr lang="pt-BR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7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08012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das dimensões da cultura de segurança por unidade/setor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03548" y="1412776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2400" dirty="0" smtClean="0"/>
              <a:t>As análises dos dados sobre a cultura de segurança  por unidade/setor devem ser realizadas de maneira aberta e segura, com ênfase absoluta nas oportunidades de melhoria.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2400" dirty="0" smtClean="0"/>
              <a:t>Considere como priorizar áreas a trabalhar em primeiro lugar (usar sistema de votação ou escolher áreas que tiveram resultados mais negativos?)</a:t>
            </a:r>
          </a:p>
          <a:p>
            <a:pPr algn="ctr"/>
            <a:endParaRPr lang="pt-BR" sz="2400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2400" dirty="0" smtClean="0"/>
              <a:t>Permita que a apresentação dos dados seja um momento que sua equipe pense criticamente sobre os resultados e cheguem a delinear um plano de ação juntos (o que será esperado deles e como eles podem se envolver).</a:t>
            </a:r>
          </a:p>
          <a:p>
            <a:pPr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869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-14436"/>
            <a:ext cx="9144000" cy="108012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das dimensões da cultura de segurança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340768"/>
            <a:ext cx="61206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899592" y="4754761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33 estudos de 21 países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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dimensões da cultura de segurança fortalecidas e fragilizadas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1025EA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95536" y="1886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075200" y="764704"/>
            <a:ext cx="7385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você definiria a cultura em seu local de trabalho?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75200" y="1844824"/>
            <a:ext cx="73852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 organização e cada equipe dentro dela possui a sua cultura própria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Todos nós temos capacidade de influenciar a cultura modelando-a através do modo como interagimos com o outro, como nós respondemos, como nós nos comportamos.</a:t>
            </a:r>
          </a:p>
          <a:p>
            <a:pPr algn="just"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(BCPSQC, 2017)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0"/>
            <a:ext cx="3062288" cy="1714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143500"/>
            <a:ext cx="2847975" cy="1714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2650" y="5143500"/>
            <a:ext cx="1911350" cy="1714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5143500"/>
            <a:ext cx="2714625" cy="1714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83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08012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das dimensões da cultura de segurança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69256" y="1412776"/>
            <a:ext cx="7807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33 estudos de 21 países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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dimensões da cultura de segurança fortalecidas e fragilizadas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Dimensões fortalecidas (&gt; ou = 75%):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em equipe dentro das unidades (78-89%) em 14 estudos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Aprendizado organizacional – melhoria contínua (71-88%) em 11 estudos</a:t>
            </a:r>
          </a:p>
          <a:p>
            <a:pPr marL="285750" indent="-285750">
              <a:buFontTx/>
              <a:buChar char="-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Dimensões fragilizadas (&lt; ou = 50%):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Respostas não punitivas aos erros (3,5 a 47%) em 22 estudos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Dotação de pessoal (14 a 45%) em 18 estudos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Mudança de turno e transições do cuidado (24,6-49,7%) em 12 estudos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em equipe entre as unidades (24,6-44%) em 10 estudos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Suporte da gestão para segurança do paciente (5,4-39%) 8 estudos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08012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9944" y="1098069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2400" dirty="0" smtClean="0"/>
              <a:t>A jornada em direção à construção de uma cultura de segurança do paciente e dos colaboradores requer vigilância e o mais alto nível de dedicação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2400" dirty="0" smtClean="0"/>
              <a:t>Mudar a cultura nem sempre é um caminho fácil. Não desista! Construir um cultura forte para sua equipe ajuda  a criar um ambiente de trabalho mais feliz, melhora a comunicação e resulta em um melhor cuidado prestado ao paciente.</a:t>
            </a:r>
          </a:p>
          <a:p>
            <a:pPr algn="ctr"/>
            <a:endParaRPr lang="pt-BR" sz="2400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2400" dirty="0"/>
              <a:t> </a:t>
            </a:r>
            <a:r>
              <a:rPr lang="pt-BR" sz="2400" dirty="0" smtClean="0"/>
              <a:t>Criar </a:t>
            </a:r>
            <a:r>
              <a:rPr lang="pt-BR" sz="2400" dirty="0"/>
              <a:t>e representar uma visão convincente para a cultura de </a:t>
            </a:r>
            <a:r>
              <a:rPr lang="pt-BR" sz="2400" dirty="0" smtClean="0"/>
              <a:t>segurança deve ser não só uma obrigação mas um privilégio de todos os líderes</a:t>
            </a:r>
          </a:p>
          <a:p>
            <a:pPr algn="ctr"/>
            <a:endParaRPr lang="pt-BR" sz="2400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2400" dirty="0" smtClean="0"/>
              <a:t> A mudança de cultura é um processo contínuo </a:t>
            </a:r>
          </a:p>
        </p:txBody>
      </p:sp>
    </p:spTree>
    <p:extLst>
      <p:ext uri="{BB962C8B-B14F-4D97-AF65-F5344CB8AC3E}">
        <p14:creationId xmlns:p14="http://schemas.microsoft.com/office/powerpoint/2010/main" val="36365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836712"/>
            <a:ext cx="7200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  <a:p>
            <a:pPr lvl="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BC Patient Safety &amp; Quality Council. Culture Change Toolbox. Version 2, 2017.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Disponível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https://bcpsqc.ca/wp-content/uploads/2018/03/culture-toolkit_web.pdf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Bodie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GD. Listening as positive communication. In: T.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Socha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M. Pitts, editors. The positive side of interpersonal communication. New York: Peter Lang; 2012.</a:t>
            </a:r>
          </a:p>
          <a:p>
            <a:pPr lvl="0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IHI/NPSF/LLI/ACHE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Leading a Culture of Safety: A Blueprint for Success. 2017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Leonard M,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Frankel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leaders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 The Health Foundation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Inspiring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Thought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May 2012.</a:t>
            </a:r>
          </a:p>
          <a:p>
            <a:pPr lvl="0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Sorra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J, Gray L,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Streagle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 et al. AHRQ Hospital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User’s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Rockville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MD: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Agency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2016.</a:t>
            </a:r>
          </a:p>
          <a:p>
            <a:pPr lvl="0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Weaver SJ,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Lubomksi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LH, Wilson RF et al.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Promoting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Ann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2013;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5; 158 (502): 369-374.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20" y="1484784"/>
            <a:ext cx="5424960" cy="307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2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8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1025EA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95536" y="1886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411760" y="285293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075200" y="764704"/>
            <a:ext cx="73852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 que a cultura é importante?</a:t>
            </a:r>
          </a:p>
          <a:p>
            <a:pPr algn="ctr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Uma cultura de segurança forte permite gerenciar melhor os riscos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diminuir o número de eventos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adversos 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obter melhores resultados para os pacientes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em equipe fortalecido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 aumento da segurança e qualidade do cuidado de saúde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                                  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(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Manser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2009; The Health Foundation, 2011)</a:t>
            </a:r>
          </a:p>
          <a:p>
            <a:pPr algn="just"/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Fortalecer a cultura melhora a saúde psicológica dos profissionais, aumenta o engajamento e a satisfação com o trabalho 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Bodie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2012)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24040"/>
            <a:ext cx="26765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1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864940"/>
            <a:ext cx="8496941" cy="1123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Componentes-chave de uma cultura forte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3199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48619" y="2924944"/>
            <a:ext cx="824676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D41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Justiça organizacional </a:t>
            </a:r>
          </a:p>
          <a:p>
            <a:r>
              <a:rPr lang="pt-BR" sz="2400" dirty="0" smtClean="0">
                <a:solidFill>
                  <a:srgbClr val="0D1E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espeito e ausência de intimidação ou discriminação no local de trabalho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 membros da equipe são incentivados ao crescimento e desenvolvimento profissional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959552" y="2051556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(BCPSQC, 2017)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11906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6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864940"/>
            <a:ext cx="8496941" cy="1123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Componentes-chave de uma cultura forte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3199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28638" y="2720380"/>
            <a:ext cx="788672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D1E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2400" b="1" dirty="0" smtClean="0">
                <a:solidFill>
                  <a:srgbClr val="319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Liderança</a:t>
            </a:r>
          </a:p>
          <a:p>
            <a:r>
              <a:rPr lang="pt-BR" sz="2400" dirty="0" smtClean="0">
                <a:solidFill>
                  <a:srgbClr val="0D1E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sz="2400" dirty="0" smtClean="0">
              <a:solidFill>
                <a:srgbClr val="0D1E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orte impacto sobre a cultura e moral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Dedicado à segurança do paciente, oferece suporte aos prestadores de cuidado no dia-a-dia, gerencia conflitos, compartilha informações em tempo oportuno e de maneira transparente</a:t>
            </a: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11525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3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864940"/>
            <a:ext cx="8496941" cy="1123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Componentes-chave de uma cultura forte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3199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48619" y="2420888"/>
            <a:ext cx="824676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D1E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pt-BR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psicológica</a:t>
            </a:r>
          </a:p>
          <a:p>
            <a:r>
              <a:rPr lang="pt-BR" sz="2400" dirty="0" smtClean="0">
                <a:solidFill>
                  <a:srgbClr val="0D1E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Refere-se ao conforto e facilidade em falar, compartilhar  ideias, dar sugestões ou fazer perguntas. Possui dois componentes principais: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grau em que as pessoas sentem que seus comentários e contribuições são recebidos com respeito pelas outras pessoas da organização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Visibilidade e transparência da comunicação 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(criar oportunidades para as pessoas fazerem comentários e contribuições)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96" y="2045791"/>
            <a:ext cx="10668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7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864940"/>
            <a:ext cx="8496941" cy="1123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Componentes-chave de uma cultura forte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3199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95536" y="2523207"/>
            <a:ext cx="824676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D1E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pt-BR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 justa</a:t>
            </a:r>
          </a:p>
          <a:p>
            <a:r>
              <a:rPr lang="pt-BR" sz="2400" dirty="0" smtClean="0">
                <a:solidFill>
                  <a:srgbClr val="0D1E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 pessoas não são culpadas por erros causados pelos processos do cuidado; aprende-se a partir dos eventos para evitar que eles voltem a ocorrer. A organização deve abordar os fatores humanos, ambientais e do sistema que contribuem para criar uma cultura de segurança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resposta apropriada aos eventos adversos e </a:t>
            </a:r>
            <a:r>
              <a:rPr lang="pt-B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-misses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notificados ao longo do tempo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constroi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confiança</a:t>
            </a: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30" y="2132856"/>
            <a:ext cx="10763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8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2871</Words>
  <Application>Microsoft Office PowerPoint</Application>
  <PresentationFormat>Apresentação na tela (4:3)</PresentationFormat>
  <Paragraphs>333</Paragraphs>
  <Slides>44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0" baseType="lpstr">
      <vt:lpstr>Arial Unicode MS</vt:lpstr>
      <vt:lpstr>Arial</vt:lpstr>
      <vt:lpstr>Calibri</vt:lpstr>
      <vt:lpstr>Wingdings</vt:lpstr>
      <vt:lpstr>Wingdings 3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JORNADA DE QUALIDADE E SEGURANÇA DO HOSPITAL ALEMÃO OSWALDO CRUZ</dc:title>
  <dc:creator>Jose Marcelo Reis</dc:creator>
  <cp:lastModifiedBy>Laís Rodrigues</cp:lastModifiedBy>
  <cp:revision>301</cp:revision>
  <dcterms:created xsi:type="dcterms:W3CDTF">2018-09-24T21:52:55Z</dcterms:created>
  <dcterms:modified xsi:type="dcterms:W3CDTF">2018-11-28T14:19:51Z</dcterms:modified>
</cp:coreProperties>
</file>